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8" r:id="rId5"/>
    <p:sldId id="261" r:id="rId6"/>
    <p:sldId id="275" r:id="rId7"/>
    <p:sldId id="262" r:id="rId8"/>
    <p:sldId id="282" r:id="rId9"/>
    <p:sldId id="283" r:id="rId10"/>
    <p:sldId id="284" r:id="rId11"/>
    <p:sldId id="327" r:id="rId12"/>
    <p:sldId id="294" r:id="rId13"/>
    <p:sldId id="301" r:id="rId14"/>
    <p:sldId id="297" r:id="rId15"/>
    <p:sldId id="298" r:id="rId16"/>
    <p:sldId id="299" r:id="rId17"/>
    <p:sldId id="300" r:id="rId18"/>
    <p:sldId id="286" r:id="rId19"/>
    <p:sldId id="287" r:id="rId20"/>
    <p:sldId id="276" r:id="rId21"/>
    <p:sldId id="264" r:id="rId22"/>
    <p:sldId id="318" r:id="rId23"/>
    <p:sldId id="319" r:id="rId24"/>
    <p:sldId id="320" r:id="rId25"/>
    <p:sldId id="321" r:id="rId26"/>
    <p:sldId id="322" r:id="rId27"/>
    <p:sldId id="277" r:id="rId28"/>
    <p:sldId id="265" r:id="rId29"/>
    <p:sldId id="302" r:id="rId30"/>
    <p:sldId id="26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0E48"/>
    <a:srgbClr val="950041"/>
    <a:srgbClr val="940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58" y="77"/>
      </p:cViewPr>
      <p:guideLst>
        <p:guide orient="horz" pos="2160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5FF6-7AC4-49C7-9C4D-F7CD10F7C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417F-7526-485E-AE3C-3E2AE40A0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5FF6-7AC4-49C7-9C4D-F7CD10F7C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417F-7526-485E-AE3C-3E2AE40A0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5FF6-7AC4-49C7-9C4D-F7CD10F7C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417F-7526-485E-AE3C-3E2AE40A0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5FF6-7AC4-49C7-9C4D-F7CD10F7C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417F-7526-485E-AE3C-3E2AE40A0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5FF6-7AC4-49C7-9C4D-F7CD10F7C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417F-7526-485E-AE3C-3E2AE40A0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5FF6-7AC4-49C7-9C4D-F7CD10F7C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417F-7526-485E-AE3C-3E2AE40A0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5FF6-7AC4-49C7-9C4D-F7CD10F7C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417F-7526-485E-AE3C-3E2AE40A0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5FF6-7AC4-49C7-9C4D-F7CD10F7C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417F-7526-485E-AE3C-3E2AE40A0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5FF6-7AC4-49C7-9C4D-F7CD10F7C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417F-7526-485E-AE3C-3E2AE40A0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5FF6-7AC4-49C7-9C4D-F7CD10F7C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8417F-7526-485E-AE3C-3E2AE40A04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25FF6-7AC4-49C7-9C4D-F7CD10F7C8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8417F-7526-485E-AE3C-3E2AE40A04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7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6.png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2.jpe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535" y="5037455"/>
            <a:ext cx="4488815" cy="623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8" b="21884"/>
          <a:stretch>
            <a:fillRect/>
          </a:stretch>
        </p:blipFill>
        <p:spPr>
          <a:xfrm>
            <a:off x="0" y="-31844"/>
            <a:ext cx="12192000" cy="30480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31844"/>
            <a:ext cx="12192000" cy="3048000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1886018" y="-4009350"/>
            <a:ext cx="9321276" cy="3397261"/>
          </a:xfrm>
          <a:prstGeom prst="rect">
            <a:avLst/>
          </a:prstGeom>
          <a:blipFill dpi="0" rotWithShape="1">
            <a:blip r:embed="rId3">
              <a:alphaModFix amt="18000"/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7865" y="3970655"/>
            <a:ext cx="108915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基于</a:t>
            </a:r>
            <a:r>
              <a:rPr lang="en-US" altLang="zh-CN" sz="44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OpenCV+Dlib</a:t>
            </a:r>
            <a:r>
              <a:rPr lang="zh-CN" altLang="en-US" sz="44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的面部特征检测与替换</a:t>
            </a:r>
            <a:endParaRPr lang="zh-CN" altLang="en-US" sz="4400" b="1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891" y="1787269"/>
            <a:ext cx="2162218" cy="2054575"/>
          </a:xfrm>
          <a:prstGeom prst="rect">
            <a:avLst/>
          </a:prstGeom>
          <a:effectLst>
            <a:outerShdw blurRad="292100" dist="25400" dir="5400000" algn="t" rotWithShape="0">
              <a:prstClr val="black">
                <a:alpha val="59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4502785" y="5106670"/>
            <a:ext cx="33293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计算机视觉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实验三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335145" y="5959475"/>
            <a:ext cx="4053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韩明辛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		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  <a:sym typeface="+mn-ea"/>
              </a:rPr>
              <a:t>潘钰玲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2022155012	2022152029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9" t="21333" r="33139" b="58431"/>
          <a:stretch>
            <a:fillRect/>
          </a:stretch>
        </p:blipFill>
        <p:spPr>
          <a:xfrm>
            <a:off x="-171888" y="3016157"/>
            <a:ext cx="1706880" cy="138775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9" t="21333" r="33139" b="58431"/>
          <a:stretch>
            <a:fillRect/>
          </a:stretch>
        </p:blipFill>
        <p:spPr>
          <a:xfrm flipH="1">
            <a:off x="10657008" y="3016156"/>
            <a:ext cx="1706880" cy="13877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6530"/>
            <a:ext cx="3785235" cy="589413"/>
            <a:chOff x="1019925" y="1511482"/>
            <a:chExt cx="3785235" cy="589413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78883"/>
              <a:ext cx="3105150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人脸面部特征提取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533400" y="1056005"/>
            <a:ext cx="11125835" cy="23729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2.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检测器与预测器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可提取二次元人物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正脸</a:t>
            </a:r>
            <a:endParaRPr lang="zh-CN" altLang="en-US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23665" y="822325"/>
            <a:ext cx="6448425" cy="26663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8590" y="3848100"/>
            <a:ext cx="6413500" cy="26441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6530"/>
            <a:ext cx="3785235" cy="589413"/>
            <a:chOff x="1019925" y="1511482"/>
            <a:chExt cx="3785235" cy="589413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78883"/>
              <a:ext cx="3105150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人脸特征替换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250190" y="993140"/>
            <a:ext cx="11736070" cy="2116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swap_face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a.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直接替换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indent="457200" algn="just">
              <a:lnSpc>
                <a:spcPct val="150000"/>
              </a:lnSpc>
            </a:pPr>
            <a:r>
              <a:rPr lang="zh-CN" altLang="en-US" sz="2000" b="1" dirty="0">
                <a:latin typeface="+mj-ea"/>
                <a:ea typeface="+mj-ea"/>
                <a:sym typeface="+mn-ea"/>
              </a:rPr>
              <a:t>计算仿射变换矩阵，然后使用该矩阵对源图像进行变换，使得源面部对齐到目标面部的位置和形状，然后将其图像区域合并到已做面部掩码的目标图像</a:t>
            </a:r>
            <a:endParaRPr lang="zh-CN" altLang="en-US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pic>
        <p:nvPicPr>
          <p:cNvPr id="2" name="图片 -21474826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810" y="3284220"/>
            <a:ext cx="7078345" cy="2635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6530"/>
            <a:ext cx="3785235" cy="589413"/>
            <a:chOff x="1019925" y="1511482"/>
            <a:chExt cx="3785235" cy="589413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78883"/>
              <a:ext cx="3105150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人脸特征替换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250190" y="993140"/>
            <a:ext cx="11736070" cy="2116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swap_face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a.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直接替换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29715" y="1722120"/>
            <a:ext cx="9177655" cy="45789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6530"/>
            <a:ext cx="3785235" cy="589413"/>
            <a:chOff x="1019925" y="1511482"/>
            <a:chExt cx="3785235" cy="589413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78883"/>
              <a:ext cx="3105150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人脸特征替换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250190" y="993140"/>
            <a:ext cx="11736070" cy="2116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swap_face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b.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无缝融合替换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indent="457200" algn="just">
              <a:lnSpc>
                <a:spcPct val="150000"/>
              </a:lnSpc>
            </a:pPr>
            <a:r>
              <a:rPr lang="zh-CN" altLang="en-US" sz="2000" b="1" dirty="0">
                <a:latin typeface="+mj-ea"/>
                <a:ea typeface="+mj-ea"/>
              </a:rPr>
              <a:t>计算面部融合中心点，然后使用</a:t>
            </a:r>
            <a:r>
              <a:rPr lang="en-US" altLang="zh-CN" sz="2000" b="1" dirty="0">
                <a:latin typeface="+mj-ea"/>
                <a:ea typeface="+mj-ea"/>
              </a:rPr>
              <a:t>OpenCV</a:t>
            </a:r>
            <a:r>
              <a:rPr lang="zh-CN" altLang="en-US" sz="2000" b="1" dirty="0">
                <a:latin typeface="+mj-ea"/>
                <a:ea typeface="+mj-ea"/>
              </a:rPr>
              <a:t>的</a:t>
            </a:r>
            <a:r>
              <a:rPr lang="en-US" altLang="zh-CN" sz="2000" b="1" dirty="0">
                <a:latin typeface="+mj-ea"/>
                <a:ea typeface="+mj-ea"/>
              </a:rPr>
              <a:t>seamlessClone</a:t>
            </a:r>
            <a:r>
              <a:rPr lang="zh-CN" altLang="en-US" sz="2000" b="1" dirty="0">
                <a:latin typeface="+mj-ea"/>
                <a:ea typeface="+mj-ea"/>
              </a:rPr>
              <a:t>函数进行无缝融合替换</a:t>
            </a:r>
            <a:endParaRPr lang="zh-CN" altLang="en-US" sz="2000" b="1" dirty="0"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pic>
        <p:nvPicPr>
          <p:cNvPr id="2" name="图片 -21474826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235" y="3109595"/>
            <a:ext cx="10253980" cy="1647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6530"/>
            <a:ext cx="3785235" cy="589413"/>
            <a:chOff x="1019925" y="1511482"/>
            <a:chExt cx="3785235" cy="589413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78883"/>
              <a:ext cx="3105150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人脸特征替换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250190" y="993140"/>
            <a:ext cx="11736070" cy="2116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swap_face</a:t>
            </a:r>
            <a:endParaRPr lang="en-US" altLang="zh-CN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b.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无缝融合替换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b="13284"/>
          <a:stretch>
            <a:fillRect/>
          </a:stretch>
        </p:blipFill>
        <p:spPr>
          <a:xfrm>
            <a:off x="2890520" y="1858645"/>
            <a:ext cx="6456045" cy="36582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6530"/>
            <a:ext cx="3785235" cy="589413"/>
            <a:chOff x="1019925" y="1511482"/>
            <a:chExt cx="3785235" cy="589413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78883"/>
              <a:ext cx="3105150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人脸特征替换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250190" y="993140"/>
            <a:ext cx="11736070" cy="2116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替换效果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展示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pic>
        <p:nvPicPr>
          <p:cNvPr id="2" name="图片 -214748260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5880" y="1181100"/>
            <a:ext cx="6694805" cy="5013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70" y="2747645"/>
            <a:ext cx="1828800" cy="2400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0385" y="2755265"/>
            <a:ext cx="1821180" cy="23926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6530"/>
            <a:ext cx="3785235" cy="589413"/>
            <a:chOff x="1019925" y="1511482"/>
            <a:chExt cx="3785235" cy="589413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78883"/>
              <a:ext cx="3105150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人脸特征替换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250190" y="993140"/>
            <a:ext cx="11736070" cy="21164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370" y="2448560"/>
            <a:ext cx="2043430" cy="2621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490" y="2108835"/>
            <a:ext cx="5081905" cy="31578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0" y="2383155"/>
            <a:ext cx="2043430" cy="2686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2766695" cy="593132"/>
            <a:chOff x="1019925" y="1507763"/>
            <a:chExt cx="2766695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07763"/>
              <a:ext cx="2086610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系统设计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39065" y="822325"/>
            <a:ext cx="11947525" cy="57727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首先我们需要两个按钮选择图片。同时还需要一个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进行换脸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”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的按钮。最后是一个展示换脸结果的展示框，如下图所示：</a:t>
            </a:r>
            <a:endParaRPr lang="zh-CN" altLang="en-US" sz="17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pic>
        <p:nvPicPr>
          <p:cNvPr id="2" name="图片 -2147482622"/>
          <p:cNvPicPr>
            <a:picLocks noChangeAspect="1"/>
          </p:cNvPicPr>
          <p:nvPr/>
        </p:nvPicPr>
        <p:blipFill>
          <a:blip r:embed="rId4"/>
          <a:srcRect l="1583" t="12845" r="681" b="12779"/>
          <a:stretch>
            <a:fillRect/>
          </a:stretch>
        </p:blipFill>
        <p:spPr>
          <a:xfrm>
            <a:off x="2797810" y="1318895"/>
            <a:ext cx="6595745" cy="1283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39065" y="2602865"/>
            <a:ext cx="11375390" cy="352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700" b="1">
                <a:latin typeface="宋体" panose="02010600030101010101" pitchFamily="2" charset="-122"/>
                <a:ea typeface="宋体" panose="02010600030101010101" pitchFamily="2" charset="-122"/>
              </a:rPr>
              <a:t>通过为按钮添加点击事件窃听器，我们可以获得用户选择的图片，同时创建加载提示元素，如下图所示：</a:t>
            </a:r>
            <a:endParaRPr lang="zh-CN" altLang="en-US" sz="17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-21474826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2976880"/>
            <a:ext cx="8174355" cy="34791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2766695" cy="593132"/>
            <a:chOff x="1019925" y="1507763"/>
            <a:chExt cx="2766695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07763"/>
              <a:ext cx="2086610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系统设计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39065" y="822325"/>
            <a:ext cx="11947525" cy="57727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接下来调用后端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api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接口，通过读取返回的换脸结果数据在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中添加一个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img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元素放在结果展示区，具体代码如图所示：</a:t>
            </a:r>
            <a:endParaRPr lang="zh-CN" altLang="en-US" sz="17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pic>
        <p:nvPicPr>
          <p:cNvPr id="2" name="图片 -21474826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285" y="1275080"/>
            <a:ext cx="7887970" cy="5278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9" b="22667"/>
          <a:stretch>
            <a:fillRect/>
          </a:stretch>
        </p:blipFill>
        <p:spPr>
          <a:xfrm>
            <a:off x="-3" y="1904998"/>
            <a:ext cx="12192002" cy="304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1904999"/>
            <a:ext cx="4236720" cy="3048000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236722" y="1904997"/>
            <a:ext cx="7955278" cy="304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038288" y="2819385"/>
            <a:ext cx="54162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实验结论</a:t>
            </a:r>
            <a:endParaRPr lang="zh-CN" altLang="en-US" sz="72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4549" y="2523714"/>
            <a:ext cx="3816495" cy="1442198"/>
            <a:chOff x="1576991" y="2614329"/>
            <a:chExt cx="3816495" cy="1442198"/>
          </a:xfrm>
        </p:grpSpPr>
        <p:sp>
          <p:nvSpPr>
            <p:cNvPr id="9" name="文本框 8"/>
            <p:cNvSpPr txBox="1"/>
            <p:nvPr/>
          </p:nvSpPr>
          <p:spPr>
            <a:xfrm>
              <a:off x="1576991" y="2857647"/>
              <a:ext cx="381649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叁</a:t>
              </a:r>
              <a:endParaRPr lang="zh-CN" altLang="en-US" sz="7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798904" y="2614329"/>
              <a:ext cx="1002008" cy="814671"/>
            </a:xfrm>
            <a:prstGeom prst="rect">
              <a:avLst/>
            </a:prstGeom>
          </p:spPr>
        </p:pic>
      </p:grpSp>
      <p:sp>
        <p:nvSpPr>
          <p:cNvPr id="19" name="等腰三角形 18"/>
          <p:cNvSpPr/>
          <p:nvPr/>
        </p:nvSpPr>
        <p:spPr>
          <a:xfrm rot="5400000">
            <a:off x="3919524" y="3310725"/>
            <a:ext cx="945018" cy="310625"/>
          </a:xfrm>
          <a:prstGeom prst="triangle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9" t="21333" r="33139" b="58431"/>
          <a:stretch>
            <a:fillRect/>
          </a:stretch>
        </p:blipFill>
        <p:spPr>
          <a:xfrm flipH="1" flipV="1">
            <a:off x="10454501" y="3603766"/>
            <a:ext cx="1002008" cy="81467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t="394" r="51375" b="-655"/>
          <a:stretch>
            <a:fillRect/>
          </a:stretch>
        </p:blipFill>
        <p:spPr>
          <a:xfrm>
            <a:off x="0" y="-68580"/>
            <a:ext cx="4236720" cy="699516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5240"/>
            <a:ext cx="4236720" cy="6873240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032528" y="1636259"/>
            <a:ext cx="2171663" cy="3504021"/>
            <a:chOff x="881396" y="1394952"/>
            <a:chExt cx="2171663" cy="3504021"/>
          </a:xfrm>
        </p:grpSpPr>
        <p:sp>
          <p:nvSpPr>
            <p:cNvPr id="7" name="文本框 6"/>
            <p:cNvSpPr txBox="1"/>
            <p:nvPr/>
          </p:nvSpPr>
          <p:spPr>
            <a:xfrm>
              <a:off x="1236478" y="1722639"/>
              <a:ext cx="1415772" cy="271565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80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目录</a:t>
              </a:r>
              <a:endParaRPr lang="zh-CN" altLang="en-US" sz="80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881396" y="1394952"/>
              <a:ext cx="1002008" cy="81467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 flipH="1" flipV="1">
              <a:off x="2051051" y="4084302"/>
              <a:ext cx="1002008" cy="814671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>
            <a:off x="5051293" y="1003195"/>
            <a:ext cx="6341878" cy="4836370"/>
            <a:chOff x="5081245" y="846330"/>
            <a:chExt cx="6341878" cy="4836370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245" y="846330"/>
              <a:ext cx="6341878" cy="102799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245" y="2115788"/>
              <a:ext cx="6341878" cy="102799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245" y="3385246"/>
              <a:ext cx="6341878" cy="102799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1245" y="4654704"/>
              <a:ext cx="6341878" cy="1027996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>
            <p:custDataLst>
              <p:tags r:id="rId9"/>
            </p:custDataLst>
          </p:nvPr>
        </p:nvSpPr>
        <p:spPr>
          <a:xfrm>
            <a:off x="6322744" y="1286360"/>
            <a:ext cx="3798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accent4"/>
                </a:solidFill>
                <a:latin typeface="+mj-ea"/>
                <a:ea typeface="+mj-ea"/>
              </a:rPr>
              <a:t>01/</a:t>
            </a:r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项目</a:t>
            </a:r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背景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>
            <p:custDataLst>
              <p:tags r:id="rId10"/>
            </p:custDataLst>
          </p:nvPr>
        </p:nvSpPr>
        <p:spPr>
          <a:xfrm>
            <a:off x="6340343" y="2555818"/>
            <a:ext cx="3798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accent4"/>
                </a:solidFill>
                <a:latin typeface="+mj-ea"/>
                <a:ea typeface="+mj-ea"/>
              </a:rPr>
              <a:t>02/</a:t>
            </a:r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系统设计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6357942" y="3825276"/>
            <a:ext cx="3798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accent4"/>
                </a:solidFill>
                <a:latin typeface="+mj-ea"/>
                <a:ea typeface="+mj-ea"/>
              </a:rPr>
              <a:t>03/</a:t>
            </a:r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实验结论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6375541" y="5094734"/>
            <a:ext cx="3798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accent4"/>
                </a:solidFill>
                <a:latin typeface="+mj-ea"/>
                <a:ea typeface="+mj-ea"/>
              </a:rPr>
              <a:t>04/</a:t>
            </a:r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优化</a:t>
            </a:r>
            <a:r>
              <a:rPr lang="zh-CN" altLang="en-US" sz="2400" dirty="0">
                <a:solidFill>
                  <a:schemeClr val="accent4"/>
                </a:solidFill>
                <a:latin typeface="+mj-ea"/>
                <a:ea typeface="+mj-ea"/>
              </a:rPr>
              <a:t>方向</a:t>
            </a:r>
            <a:endParaRPr lang="zh-CN" altLang="en-US" sz="24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3900"/>
            <a:ext cx="12192000" cy="8146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3509593" cy="593132"/>
            <a:chOff x="1019925" y="1507763"/>
            <a:chExt cx="3509593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306" y="1507763"/>
              <a:ext cx="2829212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实验</a:t>
              </a:r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结论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4900" y="5074920"/>
            <a:ext cx="9963785" cy="1243965"/>
          </a:xfrm>
          <a:prstGeom prst="rect">
            <a:avLst/>
          </a:prstGeom>
        </p:spPr>
        <p:txBody>
          <a:bodyPr>
            <a:noAutofit/>
          </a:bodyPr>
          <a:p>
            <a:pPr marL="266700" indent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可以看到我们可以将两个人进行换脸、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人物换脸、同一个人的照片修复、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以及表情包的制作。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 descr="person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" y="1483360"/>
            <a:ext cx="2926080" cy="2926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65195" y="2482215"/>
            <a:ext cx="817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+</a:t>
            </a:r>
            <a:endParaRPr lang="en-US" altLang="zh-CN" sz="7200"/>
          </a:p>
        </p:txBody>
      </p:sp>
      <p:pic>
        <p:nvPicPr>
          <p:cNvPr id="10" name="图片 9" descr="person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440" y="1483360"/>
            <a:ext cx="2860675" cy="28606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20" y="1217295"/>
            <a:ext cx="2948305" cy="34588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434580" y="2482215"/>
            <a:ext cx="777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=</a:t>
            </a:r>
            <a:endParaRPr lang="en-US" altLang="zh-CN" sz="7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3900"/>
            <a:ext cx="12192000" cy="8146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3509593" cy="593132"/>
            <a:chOff x="1019925" y="1507763"/>
            <a:chExt cx="3509593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306" y="1507763"/>
              <a:ext cx="2829212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实验</a:t>
              </a:r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结论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4900" y="5074920"/>
            <a:ext cx="9963785" cy="1243965"/>
          </a:xfrm>
          <a:prstGeom prst="rect">
            <a:avLst/>
          </a:prstGeom>
        </p:spPr>
        <p:txBody>
          <a:bodyPr>
            <a:noAutofit/>
          </a:bodyPr>
          <a:p>
            <a:pPr marL="266700" indent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可以看到我们可以将两个人进行换脸、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人物换脸、同一个人的照片修复、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以及表情包的制作。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65195" y="2482215"/>
            <a:ext cx="817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+</a:t>
            </a:r>
            <a:endParaRPr lang="en-US" altLang="zh-CN" sz="7200"/>
          </a:p>
        </p:txBody>
      </p:sp>
      <p:sp>
        <p:nvSpPr>
          <p:cNvPr id="14" name="文本框 13"/>
          <p:cNvSpPr txBox="1"/>
          <p:nvPr/>
        </p:nvSpPr>
        <p:spPr>
          <a:xfrm>
            <a:off x="7434580" y="2482215"/>
            <a:ext cx="777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=</a:t>
            </a:r>
            <a:endParaRPr lang="en-US" altLang="zh-CN" sz="7200"/>
          </a:p>
        </p:txBody>
      </p:sp>
      <p:pic>
        <p:nvPicPr>
          <p:cNvPr id="2" name="图片 1" descr="draw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20" y="1220470"/>
            <a:ext cx="2584450" cy="3551555"/>
          </a:xfrm>
          <a:prstGeom prst="rect">
            <a:avLst/>
          </a:prstGeom>
        </p:spPr>
      </p:pic>
      <p:pic>
        <p:nvPicPr>
          <p:cNvPr id="16" name="图片 15" descr="draw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2440" y="1256030"/>
            <a:ext cx="3039110" cy="34201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5485" y="1106805"/>
            <a:ext cx="2927985" cy="3968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3900"/>
            <a:ext cx="12192000" cy="8146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3509593" cy="593132"/>
            <a:chOff x="1019925" y="1507763"/>
            <a:chExt cx="3509593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306" y="1507763"/>
              <a:ext cx="2829212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实验</a:t>
              </a:r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结论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4900" y="5074920"/>
            <a:ext cx="9963785" cy="1243965"/>
          </a:xfrm>
          <a:prstGeom prst="rect">
            <a:avLst/>
          </a:prstGeom>
        </p:spPr>
        <p:txBody>
          <a:bodyPr>
            <a:noAutofit/>
          </a:bodyPr>
          <a:p>
            <a:pPr marL="266700" indent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可以看到我们可以将两个人进行换脸、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人物换脸、同一个人的照片修复、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以及表情包的制作。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65195" y="2482215"/>
            <a:ext cx="817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+</a:t>
            </a:r>
            <a:endParaRPr lang="en-US" altLang="zh-CN" sz="7200"/>
          </a:p>
        </p:txBody>
      </p:sp>
      <p:sp>
        <p:nvSpPr>
          <p:cNvPr id="14" name="文本框 13"/>
          <p:cNvSpPr txBox="1"/>
          <p:nvPr/>
        </p:nvSpPr>
        <p:spPr>
          <a:xfrm>
            <a:off x="7434580" y="2482215"/>
            <a:ext cx="777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=</a:t>
            </a:r>
            <a:endParaRPr lang="en-US" altLang="zh-CN" sz="7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180" y="1503680"/>
            <a:ext cx="2802890" cy="3165475"/>
          </a:xfrm>
          <a:prstGeom prst="rect">
            <a:avLst/>
          </a:prstGeom>
        </p:spPr>
      </p:pic>
      <p:pic>
        <p:nvPicPr>
          <p:cNvPr id="16" name="图片 15" descr="hmx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90" y="1440815"/>
            <a:ext cx="2919730" cy="3399790"/>
          </a:xfrm>
          <a:prstGeom prst="rect">
            <a:avLst/>
          </a:prstGeom>
        </p:spPr>
      </p:pic>
      <p:pic>
        <p:nvPicPr>
          <p:cNvPr id="18" name="图片 17" descr="hmx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265" y="1611630"/>
            <a:ext cx="3019425" cy="3057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3900"/>
            <a:ext cx="12192000" cy="8146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3509593" cy="593132"/>
            <a:chOff x="1019925" y="1507763"/>
            <a:chExt cx="3509593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306" y="1507763"/>
              <a:ext cx="2829212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实验</a:t>
              </a:r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结论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4900" y="5074920"/>
            <a:ext cx="9963785" cy="1243965"/>
          </a:xfrm>
          <a:prstGeom prst="rect">
            <a:avLst/>
          </a:prstGeom>
        </p:spPr>
        <p:txBody>
          <a:bodyPr>
            <a:noAutofit/>
          </a:bodyPr>
          <a:p>
            <a:pPr marL="266700" indent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可以看到我们可以将两个人进行换脸、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人物换脸、同一个人的照片修复、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以及表情包的制作。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65195" y="2482215"/>
            <a:ext cx="817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+</a:t>
            </a:r>
            <a:endParaRPr lang="en-US" altLang="zh-CN" sz="7200"/>
          </a:p>
        </p:txBody>
      </p:sp>
      <p:sp>
        <p:nvSpPr>
          <p:cNvPr id="14" name="文本框 13"/>
          <p:cNvSpPr txBox="1"/>
          <p:nvPr/>
        </p:nvSpPr>
        <p:spPr>
          <a:xfrm>
            <a:off x="7434580" y="2482215"/>
            <a:ext cx="777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=</a:t>
            </a:r>
            <a:endParaRPr lang="en-US" altLang="zh-CN" sz="7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795" y="1377315"/>
            <a:ext cx="3048000" cy="3592195"/>
          </a:xfrm>
          <a:prstGeom prst="rect">
            <a:avLst/>
          </a:prstGeom>
        </p:spPr>
      </p:pic>
      <p:pic>
        <p:nvPicPr>
          <p:cNvPr id="15" name="图片 14" descr="draw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80" y="1483360"/>
            <a:ext cx="3180715" cy="3180715"/>
          </a:xfrm>
          <a:prstGeom prst="rect">
            <a:avLst/>
          </a:prstGeom>
        </p:spPr>
      </p:pic>
      <p:pic>
        <p:nvPicPr>
          <p:cNvPr id="17" name="图片 16" descr="hmx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390" y="1377315"/>
            <a:ext cx="3056255" cy="3558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3900"/>
            <a:ext cx="12192000" cy="8146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3509593" cy="593132"/>
            <a:chOff x="1019925" y="1507763"/>
            <a:chExt cx="3509593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306" y="1507763"/>
              <a:ext cx="2829212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实验</a:t>
              </a:r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结论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4900" y="5074920"/>
            <a:ext cx="9963785" cy="1243965"/>
          </a:xfrm>
          <a:prstGeom prst="rect">
            <a:avLst/>
          </a:prstGeom>
        </p:spPr>
        <p:txBody>
          <a:bodyPr>
            <a:noAutofit/>
          </a:bodyPr>
          <a:p>
            <a:pPr marL="266700" indent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可以看到我们可以将两个人进行换脸、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人物换脸、同一个人的照片修复、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以及表情包的制作。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65195" y="2482215"/>
            <a:ext cx="817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+</a:t>
            </a:r>
            <a:endParaRPr lang="en-US" altLang="zh-CN" sz="7200"/>
          </a:p>
        </p:txBody>
      </p:sp>
      <p:sp>
        <p:nvSpPr>
          <p:cNvPr id="14" name="文本框 13"/>
          <p:cNvSpPr txBox="1"/>
          <p:nvPr/>
        </p:nvSpPr>
        <p:spPr>
          <a:xfrm>
            <a:off x="7434580" y="2482215"/>
            <a:ext cx="777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=</a:t>
            </a:r>
            <a:endParaRPr lang="en-US" altLang="zh-CN" sz="7200"/>
          </a:p>
        </p:txBody>
      </p:sp>
      <p:pic>
        <p:nvPicPr>
          <p:cNvPr id="15" name="图片 14" descr="person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170" y="1476375"/>
            <a:ext cx="3252470" cy="3199765"/>
          </a:xfrm>
          <a:prstGeom prst="rect">
            <a:avLst/>
          </a:prstGeom>
        </p:spPr>
      </p:pic>
      <p:pic>
        <p:nvPicPr>
          <p:cNvPr id="16" name="图片 15" descr="draw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65" y="1870075"/>
            <a:ext cx="2964815" cy="24237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395" y="1241425"/>
            <a:ext cx="2677160" cy="3599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3900"/>
            <a:ext cx="12192000" cy="81467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3509593" cy="593132"/>
            <a:chOff x="1019925" y="1507763"/>
            <a:chExt cx="3509593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306" y="1507763"/>
              <a:ext cx="2829212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实验</a:t>
              </a:r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结论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4900" y="5074920"/>
            <a:ext cx="9963785" cy="1243965"/>
          </a:xfrm>
          <a:prstGeom prst="rect">
            <a:avLst/>
          </a:prstGeom>
        </p:spPr>
        <p:txBody>
          <a:bodyPr>
            <a:noAutofit/>
          </a:bodyPr>
          <a:p>
            <a:pPr marL="266700" indent="26670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可以看到我们可以将两个人进行换脸、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人物换脸、同一个人的照片修复、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人物换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2D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以及表情包的制作。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65195" y="2482215"/>
            <a:ext cx="817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+</a:t>
            </a:r>
            <a:endParaRPr lang="en-US" altLang="zh-CN" sz="7200"/>
          </a:p>
        </p:txBody>
      </p:sp>
      <p:sp>
        <p:nvSpPr>
          <p:cNvPr id="14" name="文本框 13"/>
          <p:cNvSpPr txBox="1"/>
          <p:nvPr/>
        </p:nvSpPr>
        <p:spPr>
          <a:xfrm>
            <a:off x="7434580" y="2482215"/>
            <a:ext cx="7778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=</a:t>
            </a:r>
            <a:endParaRPr lang="en-US" altLang="zh-CN" sz="7200"/>
          </a:p>
        </p:txBody>
      </p:sp>
      <p:pic>
        <p:nvPicPr>
          <p:cNvPr id="16" name="图片 15" descr="draw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640" y="1983105"/>
            <a:ext cx="2964815" cy="2423795"/>
          </a:xfrm>
          <a:prstGeom prst="rect">
            <a:avLst/>
          </a:prstGeom>
        </p:spPr>
      </p:pic>
      <p:pic>
        <p:nvPicPr>
          <p:cNvPr id="2" name="图片 1" descr="draw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895" y="1487170"/>
            <a:ext cx="3086100" cy="31902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115" y="1713230"/>
            <a:ext cx="3110230" cy="2964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9" b="22667"/>
          <a:stretch>
            <a:fillRect/>
          </a:stretch>
        </p:blipFill>
        <p:spPr>
          <a:xfrm>
            <a:off x="-3" y="1904998"/>
            <a:ext cx="12192002" cy="304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1904999"/>
            <a:ext cx="4236720" cy="3048000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236722" y="1904997"/>
            <a:ext cx="7955278" cy="304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038288" y="2819385"/>
            <a:ext cx="54162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优化</a:t>
            </a:r>
            <a:r>
              <a:rPr lang="zh-CN" altLang="en-US" sz="72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思路</a:t>
            </a:r>
            <a:endParaRPr lang="zh-CN" altLang="en-US" sz="72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4549" y="2523714"/>
            <a:ext cx="3816495" cy="1442198"/>
            <a:chOff x="1576991" y="2614329"/>
            <a:chExt cx="3816495" cy="1442198"/>
          </a:xfrm>
        </p:grpSpPr>
        <p:sp>
          <p:nvSpPr>
            <p:cNvPr id="9" name="文本框 8"/>
            <p:cNvSpPr txBox="1"/>
            <p:nvPr/>
          </p:nvSpPr>
          <p:spPr>
            <a:xfrm>
              <a:off x="1576991" y="2857647"/>
              <a:ext cx="381649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肆</a:t>
              </a:r>
              <a:endParaRPr lang="zh-CN" altLang="en-US" sz="7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798904" y="2614329"/>
              <a:ext cx="1002008" cy="814671"/>
            </a:xfrm>
            <a:prstGeom prst="rect">
              <a:avLst/>
            </a:prstGeom>
          </p:spPr>
        </p:pic>
      </p:grpSp>
      <p:sp>
        <p:nvSpPr>
          <p:cNvPr id="19" name="等腰三角形 18"/>
          <p:cNvSpPr/>
          <p:nvPr/>
        </p:nvSpPr>
        <p:spPr>
          <a:xfrm rot="5400000">
            <a:off x="3919524" y="3310725"/>
            <a:ext cx="945018" cy="310625"/>
          </a:xfrm>
          <a:prstGeom prst="triangle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9" t="21333" r="33139" b="58431"/>
          <a:stretch>
            <a:fillRect/>
          </a:stretch>
        </p:blipFill>
        <p:spPr>
          <a:xfrm flipH="1" flipV="1">
            <a:off x="10454501" y="3603766"/>
            <a:ext cx="1002008" cy="8146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13920" r="551" b="3676"/>
          <a:stretch>
            <a:fillRect/>
          </a:stretch>
        </p:blipFill>
        <p:spPr>
          <a:xfrm>
            <a:off x="0" y="-5255"/>
            <a:ext cx="12192000" cy="685563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0" y="818573"/>
            <a:ext cx="12192000" cy="6031806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3509593" cy="593132"/>
            <a:chOff x="1019925" y="1507763"/>
            <a:chExt cx="3509593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306" y="1507763"/>
              <a:ext cx="2829212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优化</a:t>
              </a:r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5590" y="1263650"/>
            <a:ext cx="11705590" cy="25069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页面优化：可以在展示的时候在</a:t>
            </a:r>
            <a:r>
              <a:rPr lang="en-US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web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页面先输出一个预测的人脸，再输出结果。在输出结果之后提供保存选项，并输入新的图片后会将当前输出的照片删掉等等。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对面部色彩的平滑处理：使用一些图像处理方法对肤色不均作平滑处理。肤色有差异的两张人脸合并时，人物的面部部分肤色不均。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0735" y="3586480"/>
            <a:ext cx="4906645" cy="31388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" t="13920" r="551" b="3676"/>
          <a:stretch>
            <a:fillRect/>
          </a:stretch>
        </p:blipFill>
        <p:spPr>
          <a:xfrm>
            <a:off x="0" y="-5255"/>
            <a:ext cx="12192000" cy="685563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0" y="818573"/>
            <a:ext cx="12192000" cy="6031806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3509593" cy="593132"/>
            <a:chOff x="1019925" y="1507763"/>
            <a:chExt cx="3509593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306" y="1507763"/>
              <a:ext cx="2829212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优化</a:t>
              </a:r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思路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5590" y="818515"/>
            <a:ext cx="11705590" cy="15754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marL="342900" indent="-342900" algn="just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对面部色彩的平滑处理：高斯模糊和双边滤波处理。后续希望能在此方向应用其他方法达到更满意的效果。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" name="图片 -214748260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2071" t="7594" r="10020" b="5926"/>
          <a:stretch>
            <a:fillRect/>
          </a:stretch>
        </p:blipFill>
        <p:spPr>
          <a:xfrm>
            <a:off x="2158365" y="2183765"/>
            <a:ext cx="5156200" cy="28213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-214748260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54582" t="6322" r="9069" b="5623"/>
          <a:stretch>
            <a:fillRect/>
          </a:stretch>
        </p:blipFill>
        <p:spPr>
          <a:xfrm>
            <a:off x="7726045" y="2181225"/>
            <a:ext cx="2363470" cy="2821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2396490" y="4984115"/>
            <a:ext cx="1943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原图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124450" y="5005070"/>
            <a:ext cx="1943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高斯</a:t>
            </a:r>
            <a:r>
              <a:rPr lang="zh-CN" altLang="en-US"/>
              <a:t>模糊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936230" y="4984115"/>
            <a:ext cx="1943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双边滤波</a:t>
            </a:r>
            <a:r>
              <a:rPr lang="zh-CN" altLang="en-US"/>
              <a:t>处理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" t="35665" r="427" b="26588"/>
          <a:stretch>
            <a:fillRect/>
          </a:stretch>
        </p:blipFill>
        <p:spPr>
          <a:xfrm>
            <a:off x="0" y="0"/>
            <a:ext cx="12192000" cy="311910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-21221"/>
            <a:ext cx="12192000" cy="3119108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1886018" y="-4009350"/>
            <a:ext cx="9321276" cy="3397261"/>
          </a:xfrm>
          <a:prstGeom prst="rect">
            <a:avLst/>
          </a:prstGeom>
          <a:blipFill dpi="0" rotWithShape="1">
            <a:blip r:embed="rId2">
              <a:alphaModFix amt="18000"/>
              <a:lum bright="70000" contrast="-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685340" y="3923815"/>
            <a:ext cx="6510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谢谢观看</a:t>
            </a:r>
            <a:endParaRPr lang="zh-CN" altLang="en-US" sz="7200" b="1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891" y="1787269"/>
            <a:ext cx="2162218" cy="2054575"/>
          </a:xfrm>
          <a:prstGeom prst="rect">
            <a:avLst/>
          </a:prstGeom>
          <a:effectLst>
            <a:outerShdw blurRad="292100" dist="25400" dir="5400000" algn="t" rotWithShape="0">
              <a:prstClr val="black">
                <a:alpha val="59000"/>
              </a:prstClr>
            </a:outerShdw>
          </a:effectLst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9" t="21333" r="33139" b="58431"/>
          <a:stretch>
            <a:fillRect/>
          </a:stretch>
        </p:blipFill>
        <p:spPr>
          <a:xfrm>
            <a:off x="-187128" y="3147964"/>
            <a:ext cx="1706880" cy="138775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9" t="21333" r="33139" b="58431"/>
          <a:stretch>
            <a:fillRect/>
          </a:stretch>
        </p:blipFill>
        <p:spPr>
          <a:xfrm flipH="1">
            <a:off x="10641768" y="3147964"/>
            <a:ext cx="1706880" cy="138775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35145" y="5365115"/>
            <a:ext cx="4053205" cy="901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韩明辛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		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  <a:sym typeface="+mn-ea"/>
              </a:rPr>
              <a:t>潘钰玲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ea"/>
              <a:sym typeface="+mn-ea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2022155012	2022152029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9" b="22667"/>
          <a:stretch>
            <a:fillRect/>
          </a:stretch>
        </p:blipFill>
        <p:spPr>
          <a:xfrm>
            <a:off x="-3" y="1904998"/>
            <a:ext cx="12192002" cy="304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1904999"/>
            <a:ext cx="4236720" cy="3048000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236722" y="1904997"/>
            <a:ext cx="7955278" cy="304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038288" y="2819385"/>
            <a:ext cx="54162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项目</a:t>
            </a:r>
            <a:r>
              <a:rPr lang="zh-CN" altLang="en-US" sz="72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背景</a:t>
            </a:r>
            <a:endParaRPr lang="zh-CN" altLang="en-US" sz="72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4549" y="2523714"/>
            <a:ext cx="3816495" cy="1443647"/>
            <a:chOff x="1576991" y="2614329"/>
            <a:chExt cx="3816495" cy="1443647"/>
          </a:xfrm>
        </p:grpSpPr>
        <p:sp>
          <p:nvSpPr>
            <p:cNvPr id="9" name="文本框 8"/>
            <p:cNvSpPr txBox="1"/>
            <p:nvPr/>
          </p:nvSpPr>
          <p:spPr>
            <a:xfrm>
              <a:off x="1576991" y="2857647"/>
              <a:ext cx="38164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壹</a:t>
              </a:r>
              <a:endParaRPr lang="zh-CN" altLang="en-US" sz="7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798904" y="2614329"/>
              <a:ext cx="1002008" cy="814671"/>
            </a:xfrm>
            <a:prstGeom prst="rect">
              <a:avLst/>
            </a:prstGeom>
          </p:spPr>
        </p:pic>
      </p:grpSp>
      <p:sp>
        <p:nvSpPr>
          <p:cNvPr id="19" name="等腰三角形 18"/>
          <p:cNvSpPr/>
          <p:nvPr/>
        </p:nvSpPr>
        <p:spPr>
          <a:xfrm rot="5400000">
            <a:off x="3919524" y="3310725"/>
            <a:ext cx="945018" cy="310625"/>
          </a:xfrm>
          <a:prstGeom prst="triangle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9" t="21333" r="33139" b="58431"/>
          <a:stretch>
            <a:fillRect/>
          </a:stretch>
        </p:blipFill>
        <p:spPr>
          <a:xfrm flipH="1" flipV="1">
            <a:off x="10454501" y="3603766"/>
            <a:ext cx="1002008" cy="8146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-10808"/>
            <a:ext cx="12192000" cy="829381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3509593" cy="593132"/>
            <a:chOff x="1019925" y="1507763"/>
            <a:chExt cx="3509593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306" y="1507763"/>
              <a:ext cx="2829212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dist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项目</a:t>
              </a:r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背景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1045210" y="1245235"/>
            <a:ext cx="9909810" cy="46843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在当今数字化飞速发展的时代，图像和视频处理技术已深度融入人们的生活与众多行业领域，人脸互换作为一种有趣的应用，</a:t>
            </a: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较受人们喜欢。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我们可以通过人脸互换实现各种有趣的特效；也可以用来修复照片，使本没有达到期望的照片变得更加美观；又或是可以和二次元角色进行换脸，制作表情包等等。</a:t>
            </a: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sz="2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9" b="22667"/>
          <a:stretch>
            <a:fillRect/>
          </a:stretch>
        </p:blipFill>
        <p:spPr>
          <a:xfrm>
            <a:off x="-3" y="1904998"/>
            <a:ext cx="12192002" cy="304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" y="1904999"/>
            <a:ext cx="4236720" cy="3048000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236722" y="1904997"/>
            <a:ext cx="7955278" cy="304800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038288" y="2819385"/>
            <a:ext cx="541621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系统</a:t>
            </a:r>
            <a:r>
              <a:rPr lang="zh-CN" altLang="en-US" sz="7200" b="1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设计</a:t>
            </a:r>
            <a:endParaRPr lang="zh-CN" altLang="en-US" sz="7200" b="1" dirty="0">
              <a:solidFill>
                <a:schemeClr val="accent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04549" y="2523714"/>
            <a:ext cx="3816495" cy="1442198"/>
            <a:chOff x="1576991" y="2614329"/>
            <a:chExt cx="3816495" cy="1442198"/>
          </a:xfrm>
        </p:grpSpPr>
        <p:sp>
          <p:nvSpPr>
            <p:cNvPr id="9" name="文本框 8"/>
            <p:cNvSpPr txBox="1"/>
            <p:nvPr/>
          </p:nvSpPr>
          <p:spPr>
            <a:xfrm>
              <a:off x="1576991" y="2857647"/>
              <a:ext cx="3816495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72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贰</a:t>
              </a:r>
              <a:endParaRPr lang="zh-CN" altLang="en-US" sz="7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798904" y="2614329"/>
              <a:ext cx="1002008" cy="814671"/>
            </a:xfrm>
            <a:prstGeom prst="rect">
              <a:avLst/>
            </a:prstGeom>
          </p:spPr>
        </p:pic>
      </p:grpSp>
      <p:sp>
        <p:nvSpPr>
          <p:cNvPr id="19" name="等腰三角形 18"/>
          <p:cNvSpPr/>
          <p:nvPr/>
        </p:nvSpPr>
        <p:spPr>
          <a:xfrm rot="5400000">
            <a:off x="3919524" y="3310725"/>
            <a:ext cx="945018" cy="310625"/>
          </a:xfrm>
          <a:prstGeom prst="triangle">
            <a:avLst/>
          </a:pr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69" t="21333" r="33139" b="58431"/>
          <a:stretch>
            <a:fillRect/>
          </a:stretch>
        </p:blipFill>
        <p:spPr>
          <a:xfrm flipH="1" flipV="1">
            <a:off x="10454501" y="3603766"/>
            <a:ext cx="1002008" cy="8146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6530"/>
            <a:ext cx="4203700" cy="589413"/>
            <a:chOff x="1019925" y="1511482"/>
            <a:chExt cx="4203700" cy="589413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78883"/>
              <a:ext cx="3523615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人脸面部特征提取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250190" y="818515"/>
            <a:ext cx="7939405" cy="6015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1.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图像的读取与预处理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+mj-ea"/>
                <a:ea typeface="+mj-ea"/>
              </a:rPr>
              <a:t>a.</a:t>
            </a:r>
            <a:r>
              <a:rPr lang="zh-CN" altLang="en-US" sz="2000" b="1" dirty="0">
                <a:latin typeface="+mj-ea"/>
                <a:ea typeface="+mj-ea"/>
              </a:rPr>
              <a:t>读取与统一尺寸</a:t>
            </a:r>
            <a:endParaRPr lang="zh-CN" altLang="en-US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+mj-ea"/>
                <a:ea typeface="+mj-ea"/>
              </a:rPr>
              <a:t>b.</a:t>
            </a:r>
            <a:r>
              <a:rPr lang="zh-CN" altLang="en-US" sz="2000" b="1" dirty="0">
                <a:latin typeface="+mj-ea"/>
                <a:ea typeface="+mj-ea"/>
              </a:rPr>
              <a:t>转化为数组和灰度图</a:t>
            </a:r>
            <a:endParaRPr lang="zh-CN" altLang="en-US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pic>
        <p:nvPicPr>
          <p:cNvPr id="2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085" y="1484630"/>
            <a:ext cx="4904740" cy="1532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-21474826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260" y="3683000"/>
            <a:ext cx="4901565" cy="2727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4505960" cy="593132"/>
            <a:chOff x="1019925" y="1507763"/>
            <a:chExt cx="4505960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07763"/>
              <a:ext cx="3825875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人脸面部特征提取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2420" y="1035685"/>
            <a:ext cx="7939405" cy="6015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</a:rPr>
              <a:t>2.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检测器与预测器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+mj-ea"/>
                <a:ea typeface="+mj-ea"/>
              </a:rPr>
              <a:t>a.</a:t>
            </a:r>
            <a:r>
              <a:rPr lang="zh-CN" altLang="en-US" sz="2000" b="1" dirty="0">
                <a:latin typeface="+mj-ea"/>
                <a:ea typeface="+mj-ea"/>
              </a:rPr>
              <a:t>从</a:t>
            </a:r>
            <a:r>
              <a:rPr lang="en-US" altLang="zh-CN" sz="2000" b="1" dirty="0">
                <a:latin typeface="+mj-ea"/>
                <a:ea typeface="+mj-ea"/>
              </a:rPr>
              <a:t>dlib</a:t>
            </a:r>
            <a:r>
              <a:rPr lang="zh-CN" altLang="en-US" sz="2000" b="1" dirty="0">
                <a:latin typeface="+mj-ea"/>
                <a:ea typeface="+mj-ea"/>
              </a:rPr>
              <a:t>库中导入人脸检测器和特征预测器</a:t>
            </a:r>
            <a:endParaRPr lang="zh-CN" altLang="en-US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endParaRPr lang="zh-CN" altLang="en-US" sz="2000" b="1" dirty="0">
              <a:latin typeface="+mj-ea"/>
              <a:ea typeface="+mj-ea"/>
            </a:endParaRPr>
          </a:p>
        </p:txBody>
      </p:sp>
      <p:pic>
        <p:nvPicPr>
          <p:cNvPr id="6" name="图片 -21474826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2740" y="2995295"/>
            <a:ext cx="8987155" cy="868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2811"/>
            <a:ext cx="4203700" cy="593132"/>
            <a:chOff x="1019925" y="1507763"/>
            <a:chExt cx="4203700" cy="593132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07763"/>
              <a:ext cx="3523615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人脸面部特征提取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521970" y="1096010"/>
            <a:ext cx="11045190" cy="60153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2.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检测器与预测器</a:t>
            </a:r>
            <a:endParaRPr lang="en-US" altLang="zh-CN" sz="2000" b="1" dirty="0">
              <a:latin typeface="+mj-ea"/>
              <a:ea typeface="+mj-ea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+mj-ea"/>
                <a:ea typeface="+mj-ea"/>
                <a:sym typeface="+mn-ea"/>
              </a:rPr>
              <a:t>b.</a:t>
            </a:r>
            <a:r>
              <a:rPr lang="zh-CN" altLang="en-US" sz="2000" b="1" dirty="0">
                <a:latin typeface="+mj-ea"/>
                <a:ea typeface="+mj-ea"/>
                <a:sym typeface="+mn-ea"/>
              </a:rPr>
              <a:t>检测人脸并分析其特征点，放入</a:t>
            </a:r>
            <a:r>
              <a:rPr lang="en-US" altLang="zh-CN" sz="2000" b="1" dirty="0">
                <a:latin typeface="+mj-ea"/>
                <a:ea typeface="+mj-ea"/>
                <a:sym typeface="+mn-ea"/>
              </a:rPr>
              <a:t>landmarks</a:t>
            </a:r>
            <a:r>
              <a:rPr lang="zh-CN" altLang="en-US" sz="2000" b="1" dirty="0">
                <a:latin typeface="+mj-ea"/>
                <a:ea typeface="+mj-ea"/>
                <a:sym typeface="+mn-ea"/>
              </a:rPr>
              <a:t>，并基于</a:t>
            </a:r>
            <a:r>
              <a:rPr lang="en-US" altLang="zh-CN" sz="2000" b="1" dirty="0">
                <a:latin typeface="+mj-ea"/>
                <a:ea typeface="+mj-ea"/>
                <a:sym typeface="+mn-ea"/>
              </a:rPr>
              <a:t>langmarks</a:t>
            </a:r>
            <a:r>
              <a:rPr lang="zh-CN" altLang="en-US" sz="2000" b="1" dirty="0">
                <a:latin typeface="+mj-ea"/>
                <a:ea typeface="+mj-ea"/>
                <a:sym typeface="+mn-ea"/>
              </a:rPr>
              <a:t>生成面部凸包</a:t>
            </a:r>
            <a:r>
              <a:rPr lang="en-US" altLang="zh-CN" sz="2000" b="1" dirty="0">
                <a:latin typeface="+mj-ea"/>
                <a:ea typeface="+mj-ea"/>
                <a:sym typeface="+mn-ea"/>
              </a:rPr>
              <a:t>convexhull</a:t>
            </a:r>
            <a:r>
              <a:rPr lang="zh-CN" altLang="en-US" sz="2000" b="1" dirty="0">
                <a:latin typeface="+mj-ea"/>
                <a:ea typeface="+mj-ea"/>
                <a:sym typeface="+mn-ea"/>
              </a:rPr>
              <a:t>，最后根据</a:t>
            </a:r>
            <a:r>
              <a:rPr lang="en-US" altLang="zh-CN" sz="2000" b="1" dirty="0">
                <a:latin typeface="+mj-ea"/>
                <a:ea typeface="+mj-ea"/>
                <a:sym typeface="+mn-ea"/>
              </a:rPr>
              <a:t>landmarks</a:t>
            </a:r>
            <a:r>
              <a:rPr lang="zh-CN" altLang="en-US" sz="2000" b="1" dirty="0">
                <a:latin typeface="+mj-ea"/>
                <a:ea typeface="+mj-ea"/>
                <a:sym typeface="+mn-ea"/>
              </a:rPr>
              <a:t>与</a:t>
            </a:r>
            <a:r>
              <a:rPr lang="en-US" altLang="zh-CN" sz="2000" b="1" dirty="0">
                <a:latin typeface="+mj-ea"/>
                <a:ea typeface="+mj-ea"/>
                <a:sym typeface="+mn-ea"/>
              </a:rPr>
              <a:t>convexhulls</a:t>
            </a:r>
            <a:r>
              <a:rPr lang="zh-CN" altLang="en-US" sz="2000" b="1" dirty="0">
                <a:latin typeface="+mj-ea"/>
                <a:ea typeface="+mj-ea"/>
                <a:sym typeface="+mn-ea"/>
              </a:rPr>
              <a:t>创建三角网络</a:t>
            </a:r>
            <a:r>
              <a:rPr lang="en-US" altLang="zh-CN" sz="2000" b="1" dirty="0">
                <a:latin typeface="+mj-ea"/>
                <a:ea typeface="+mj-ea"/>
                <a:sym typeface="+mn-ea"/>
              </a:rPr>
              <a:t>triangles</a:t>
            </a:r>
            <a:r>
              <a:rPr lang="zh-CN" altLang="en-US" sz="2000" b="1" dirty="0">
                <a:latin typeface="+mj-ea"/>
                <a:ea typeface="+mj-ea"/>
                <a:sym typeface="+mn-ea"/>
              </a:rPr>
              <a:t>。</a:t>
            </a:r>
            <a:endParaRPr lang="zh-CN" altLang="en-US" sz="2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  <p:pic>
        <p:nvPicPr>
          <p:cNvPr id="2" name="图片 -21474826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695" y="3314700"/>
            <a:ext cx="8183245" cy="2698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-214748260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170"/>
          <a:stretch>
            <a:fillRect/>
          </a:stretch>
        </p:blipFill>
        <p:spPr>
          <a:xfrm>
            <a:off x="1913255" y="2364105"/>
            <a:ext cx="8364855" cy="5075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98" b="67780"/>
          <a:stretch>
            <a:fillRect/>
          </a:stretch>
        </p:blipFill>
        <p:spPr>
          <a:xfrm>
            <a:off x="0" y="7620"/>
            <a:ext cx="12192000" cy="814672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0"/>
            <a:ext cx="12192000" cy="818573"/>
          </a:xfrm>
          <a:prstGeom prst="rect">
            <a:avLst/>
          </a:prstGeom>
          <a:solidFill>
            <a:schemeClr val="accent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38529" y="116530"/>
            <a:ext cx="3785235" cy="589413"/>
            <a:chOff x="1019925" y="1511482"/>
            <a:chExt cx="3785235" cy="589413"/>
          </a:xfrm>
        </p:grpSpPr>
        <p:sp>
          <p:nvSpPr>
            <p:cNvPr id="4" name="文本框 3"/>
            <p:cNvSpPr txBox="1"/>
            <p:nvPr/>
          </p:nvSpPr>
          <p:spPr>
            <a:xfrm>
              <a:off x="1700010" y="1578883"/>
              <a:ext cx="3105150" cy="5219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l"/>
              <a:r>
                <a:rPr lang="zh-CN" altLang="en-US" sz="28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人脸面部特征提取</a:t>
              </a:r>
              <a:endParaRPr lang="zh-CN" altLang="en-US" sz="28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69" t="21333" r="33139" b="58431"/>
            <a:stretch>
              <a:fillRect/>
            </a:stretch>
          </p:blipFill>
          <p:spPr>
            <a:xfrm>
              <a:off x="1019925" y="1511482"/>
              <a:ext cx="724951" cy="589413"/>
            </a:xfrm>
            <a:prstGeom prst="rect">
              <a:avLst/>
            </a:prstGeom>
          </p:spPr>
        </p:pic>
      </p:grpSp>
      <p:sp>
        <p:nvSpPr>
          <p:cNvPr id="42" name="矩形 41"/>
          <p:cNvSpPr/>
          <p:nvPr/>
        </p:nvSpPr>
        <p:spPr>
          <a:xfrm>
            <a:off x="0" y="6553271"/>
            <a:ext cx="12192000" cy="3112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533400" y="1056005"/>
            <a:ext cx="11125835" cy="23729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2.</a:t>
            </a:r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检测器与预测器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</a:rPr>
              <a:t>c.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具体提取过程</a:t>
            </a:r>
            <a:endParaRPr lang="en-US" altLang="zh-CN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930E48"/>
                </a:solidFill>
                <a:latin typeface="+mj-ea"/>
                <a:ea typeface="+mj-ea"/>
              </a:rPr>
              <a:t>1.get_landmarks() 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</a:rPr>
              <a:t>			detector-&gt;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单个人脸框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</a:rPr>
              <a:t>det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</a:rPr>
              <a:t>predictor-&gt;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面部特征点</a:t>
            </a:r>
            <a:endParaRPr lang="zh-CN" altLang="en-US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930E48"/>
                </a:solidFill>
                <a:latin typeface="+mj-ea"/>
                <a:ea typeface="+mj-ea"/>
              </a:rPr>
              <a:t>2.get_face_mask 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</a:rPr>
              <a:t>			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计算面部的凸包</a:t>
            </a:r>
            <a:endParaRPr lang="zh-CN" altLang="en-US" sz="2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solidFill>
                  <a:srgbClr val="930E48"/>
                </a:solidFill>
                <a:latin typeface="+mj-ea"/>
                <a:ea typeface="+mj-ea"/>
              </a:rPr>
              <a:t>3.get_delaunay_triangulation</a:t>
            </a:r>
            <a:r>
              <a:rPr lang="en-US" altLang="zh-CN" sz="2000" b="1" dirty="0">
                <a:solidFill>
                  <a:schemeClr val="tx1"/>
                </a:solidFill>
                <a:latin typeface="+mj-ea"/>
                <a:ea typeface="+mj-ea"/>
              </a:rPr>
              <a:t>	</a:t>
            </a:r>
            <a:r>
              <a:rPr lang="zh-CN" altLang="en-US" sz="2000" b="1" dirty="0">
                <a:solidFill>
                  <a:schemeClr val="tx1"/>
                </a:solidFill>
                <a:latin typeface="+mj-ea"/>
                <a:ea typeface="+mj-ea"/>
              </a:rPr>
              <a:t>三角剖分</a:t>
            </a:r>
            <a:endParaRPr lang="zh-CN" altLang="en-US" sz="2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r="2331"/>
          <a:stretch>
            <a:fillRect/>
          </a:stretch>
        </p:blipFill>
        <p:spPr>
          <a:xfrm>
            <a:off x="10041127" y="112811"/>
            <a:ext cx="1789487" cy="52425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80.8165354330708,&quot;left&quot;:372.15385826771654,&quot;top&quot;:78.99173228346457,&quot;width&quot;:524.946220472441}"/>
</p:tagLst>
</file>

<file path=ppt/tags/tag2.xml><?xml version="1.0" encoding="utf-8"?>
<p:tagLst xmlns:p="http://schemas.openxmlformats.org/presentationml/2006/main">
  <p:tag name="KSO_WM_DIAGRAM_VIRTUALLY_FRAME" val="{&quot;height&quot;:380.8165354330708,&quot;left&quot;:372.15385826771654,&quot;top&quot;:78.99173228346457,&quot;width&quot;:524.946220472441}"/>
</p:tagLst>
</file>

<file path=ppt/tags/tag3.xml><?xml version="1.0" encoding="utf-8"?>
<p:tagLst xmlns:p="http://schemas.openxmlformats.org/presentationml/2006/main">
  <p:tag name="KSO_WM_DIAGRAM_VIRTUALLY_FRAME" val="{&quot;height&quot;:380.8165354330708,&quot;left&quot;:372.15385826771654,&quot;top&quot;:78.99173228346457,&quot;width&quot;:524.946220472441}"/>
</p:tagLst>
</file>

<file path=ppt/tags/tag4.xml><?xml version="1.0" encoding="utf-8"?>
<p:tagLst xmlns:p="http://schemas.openxmlformats.org/presentationml/2006/main">
  <p:tag name="KSO_WM_DIAGRAM_VIRTUALLY_FRAME" val="{&quot;height&quot;:380.8165354330708,&quot;left&quot;:372.15385826771654,&quot;top&quot;:78.99173228346457,&quot;width&quot;:524.946220472441}"/>
</p:tagLst>
</file>

<file path=ppt/tags/tag5.xml><?xml version="1.0" encoding="utf-8"?>
<p:tagLst xmlns:p="http://schemas.openxmlformats.org/presentationml/2006/main">
  <p:tag name="KSO_WM_DIAGRAM_VIRTUALLY_FRAME" val="{&quot;height&quot;:380.8165354330708,&quot;left&quot;:372.15385826771654,&quot;top&quot;:78.99173228346457,&quot;width&quot;:524.946220472441}"/>
</p:tagLst>
</file>

<file path=ppt/tags/tag6.xml><?xml version="1.0" encoding="utf-8"?>
<p:tagLst xmlns:p="http://schemas.openxmlformats.org/presentationml/2006/main">
  <p:tag name="KSO_WM_DIAGRAM_VIRTUALLY_FRAME" val="{&quot;height&quot;:380.8165354330708,&quot;left&quot;:372.15385826771654,&quot;top&quot;:78.99173228346457,&quot;width&quot;:524.946220472441}"/>
</p:tagLst>
</file>

<file path=ppt/tags/tag7.xml><?xml version="1.0" encoding="utf-8"?>
<p:tagLst xmlns:p="http://schemas.openxmlformats.org/presentationml/2006/main">
  <p:tag name="KSO_WM_DIAGRAM_VIRTUALLY_FRAME" val="{&quot;height&quot;:380.8165354330708,&quot;left&quot;:372.15385826771654,&quot;top&quot;:78.99173228346457,&quot;width&quot;:524.946220472441}"/>
</p:tagLst>
</file>

<file path=ppt/tags/tag8.xml><?xml version="1.0" encoding="utf-8"?>
<p:tagLst xmlns:p="http://schemas.openxmlformats.org/presentationml/2006/main">
  <p:tag name="KSO_WM_DIAGRAM_VIRTUALLY_FRAME" val="{&quot;height&quot;:380.8165354330708,&quot;left&quot;:372.15385826771654,&quot;top&quot;:78.99173228346457,&quot;width&quot;:524.946220472441}"/>
</p:tagLst>
</file>

<file path=ppt/tags/tag9.xml><?xml version="1.0" encoding="utf-8"?>
<p:tagLst xmlns:p="http://schemas.openxmlformats.org/presentationml/2006/main">
  <p:tag name="KSO_WM_DIAGRAM_VIRTUALLY_FRAME" val="{&quot;height&quot;:380.8165354330708,&quot;left&quot;:372.15385826771654,&quot;top&quot;:78.99173228346457,&quot;width&quot;:524.946220472441}"/>
</p:tagLst>
</file>

<file path=ppt/theme/theme1.xml><?xml version="1.0" encoding="utf-8"?>
<a:theme xmlns:a="http://schemas.openxmlformats.org/drawingml/2006/main" name="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50041"/>
      </a:accent1>
      <a:accent2>
        <a:srgbClr val="4A2739"/>
      </a:accent2>
      <a:accent3>
        <a:srgbClr val="81156C"/>
      </a:accent3>
      <a:accent4>
        <a:srgbClr val="500022"/>
      </a:accent4>
      <a:accent5>
        <a:srgbClr val="C490AA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模板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1556</Words>
  <Application>WPS 演示</Application>
  <PresentationFormat>宽屏</PresentationFormat>
  <Paragraphs>187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微软雅黑 Light</vt:lpstr>
      <vt:lpstr>Arial Unicode MS</vt:lpstr>
      <vt:lpstr>Arial Black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suxia</dc:creator>
  <cp:lastModifiedBy>。</cp:lastModifiedBy>
  <cp:revision>40</cp:revision>
  <dcterms:created xsi:type="dcterms:W3CDTF">2020-06-03T03:11:00Z</dcterms:created>
  <dcterms:modified xsi:type="dcterms:W3CDTF">2024-12-16T07:39:52Z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123A4C6B2EDD4CBE9A090C89F1262C08_12</vt:lpwstr>
  </property>
</Properties>
</file>